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C705C3-2049-4D7A-9693-D83E188F613F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053B0AA-E68E-4041-8D25-1F0D6C887875}">
      <dgm:prSet/>
      <dgm:spPr/>
      <dgm:t>
        <a:bodyPr/>
        <a:lstStyle/>
        <a:p>
          <a:r>
            <a:rPr lang="en-US" b="1"/>
            <a:t>PostgreSQL</a:t>
          </a:r>
          <a:r>
            <a:rPr lang="en-US"/>
            <a:t> sebagai sistem manajemen database, terhubung ke server cloud </a:t>
          </a:r>
          <a:r>
            <a:rPr lang="en-US" b="1"/>
            <a:t>Neon</a:t>
          </a:r>
          <a:r>
            <a:rPr lang="en-US"/>
            <a:t>.</a:t>
          </a:r>
        </a:p>
      </dgm:t>
    </dgm:pt>
    <dgm:pt modelId="{C7966C3B-52A2-4490-81AA-E67640CDC0EA}" type="parTrans" cxnId="{FC224279-A400-4077-9799-44AD7D62D584}">
      <dgm:prSet/>
      <dgm:spPr/>
      <dgm:t>
        <a:bodyPr/>
        <a:lstStyle/>
        <a:p>
          <a:endParaRPr lang="en-US"/>
        </a:p>
      </dgm:t>
    </dgm:pt>
    <dgm:pt modelId="{CAAF5097-7B15-437B-96BD-121BD4037FEA}" type="sibTrans" cxnId="{FC224279-A400-4077-9799-44AD7D62D584}">
      <dgm:prSet/>
      <dgm:spPr/>
      <dgm:t>
        <a:bodyPr/>
        <a:lstStyle/>
        <a:p>
          <a:endParaRPr lang="en-US"/>
        </a:p>
      </dgm:t>
    </dgm:pt>
    <dgm:pt modelId="{7BBFC262-FF4F-4793-A2B7-623F7B2E9AF0}">
      <dgm:prSet/>
      <dgm:spPr/>
      <dgm:t>
        <a:bodyPr/>
        <a:lstStyle/>
        <a:p>
          <a:r>
            <a:rPr lang="en-US" b="1"/>
            <a:t>Node.js</a:t>
          </a:r>
          <a:r>
            <a:rPr lang="en-US"/>
            <a:t> sebagai backend yang terhubung ke PostgreSQL menggunakan library </a:t>
          </a:r>
          <a:r>
            <a:rPr lang="en-US" b="1"/>
            <a:t>pg</a:t>
          </a:r>
          <a:r>
            <a:rPr lang="en-US"/>
            <a:t>.</a:t>
          </a:r>
        </a:p>
      </dgm:t>
    </dgm:pt>
    <dgm:pt modelId="{E055BF58-7579-4D9C-B5B6-10A95C4E4102}" type="parTrans" cxnId="{910BF3EB-9AB7-4A02-A412-E9E6A720D1B4}">
      <dgm:prSet/>
      <dgm:spPr/>
      <dgm:t>
        <a:bodyPr/>
        <a:lstStyle/>
        <a:p>
          <a:endParaRPr lang="en-US"/>
        </a:p>
      </dgm:t>
    </dgm:pt>
    <dgm:pt modelId="{DFBE206D-EE75-48B6-8D13-3EA7D596D124}" type="sibTrans" cxnId="{910BF3EB-9AB7-4A02-A412-E9E6A720D1B4}">
      <dgm:prSet/>
      <dgm:spPr/>
      <dgm:t>
        <a:bodyPr/>
        <a:lstStyle/>
        <a:p>
          <a:endParaRPr lang="en-US"/>
        </a:p>
      </dgm:t>
    </dgm:pt>
    <dgm:pt modelId="{0A2EC0F3-E6E8-4AEE-AE2F-00BBF36C1A44}">
      <dgm:prSet/>
      <dgm:spPr/>
      <dgm:t>
        <a:bodyPr/>
        <a:lstStyle/>
        <a:p>
          <a:r>
            <a:rPr lang="en-US" b="1"/>
            <a:t>Android Studio </a:t>
          </a:r>
          <a:r>
            <a:rPr lang="en-US"/>
            <a:t>untuk mengembangkan frontend.</a:t>
          </a:r>
        </a:p>
      </dgm:t>
    </dgm:pt>
    <dgm:pt modelId="{257C87DB-7F93-489E-8A8D-A08E40DD8661}" type="parTrans" cxnId="{A1FFAD1A-F5FA-4BBE-A04C-744CF0DDDE43}">
      <dgm:prSet/>
      <dgm:spPr/>
      <dgm:t>
        <a:bodyPr/>
        <a:lstStyle/>
        <a:p>
          <a:endParaRPr lang="en-US"/>
        </a:p>
      </dgm:t>
    </dgm:pt>
    <dgm:pt modelId="{60ABFAC7-2BC6-487F-864C-9626375807A4}" type="sibTrans" cxnId="{A1FFAD1A-F5FA-4BBE-A04C-744CF0DDDE43}">
      <dgm:prSet/>
      <dgm:spPr/>
      <dgm:t>
        <a:bodyPr/>
        <a:lstStyle/>
        <a:p>
          <a:endParaRPr lang="en-US"/>
        </a:p>
      </dgm:t>
    </dgm:pt>
    <dgm:pt modelId="{CBD3FF9B-BC2C-4AE6-A7E6-A04FDCF9A72A}" type="pres">
      <dgm:prSet presAssocID="{C5C705C3-2049-4D7A-9693-D83E188F61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8961CF-2CE2-4BB3-A514-505E7737485F}" type="pres">
      <dgm:prSet presAssocID="{C053B0AA-E68E-4041-8D25-1F0D6C887875}" presName="hierRoot1" presStyleCnt="0"/>
      <dgm:spPr/>
    </dgm:pt>
    <dgm:pt modelId="{44F31443-0C8B-4948-B862-54D6D18FBF21}" type="pres">
      <dgm:prSet presAssocID="{C053B0AA-E68E-4041-8D25-1F0D6C887875}" presName="composite" presStyleCnt="0"/>
      <dgm:spPr/>
    </dgm:pt>
    <dgm:pt modelId="{C1F64D3C-8101-41C6-A889-D83B1D8F4E9B}" type="pres">
      <dgm:prSet presAssocID="{C053B0AA-E68E-4041-8D25-1F0D6C887875}" presName="background" presStyleLbl="node0" presStyleIdx="0" presStyleCnt="3"/>
      <dgm:spPr/>
    </dgm:pt>
    <dgm:pt modelId="{71DA0A98-D815-46BA-BCA7-42B54FF21E99}" type="pres">
      <dgm:prSet presAssocID="{C053B0AA-E68E-4041-8D25-1F0D6C887875}" presName="text" presStyleLbl="fgAcc0" presStyleIdx="0" presStyleCnt="3">
        <dgm:presLayoutVars>
          <dgm:chPref val="3"/>
        </dgm:presLayoutVars>
      </dgm:prSet>
      <dgm:spPr/>
    </dgm:pt>
    <dgm:pt modelId="{3F6B9A9A-34F4-48D4-B34D-92DF620A0C7F}" type="pres">
      <dgm:prSet presAssocID="{C053B0AA-E68E-4041-8D25-1F0D6C887875}" presName="hierChild2" presStyleCnt="0"/>
      <dgm:spPr/>
    </dgm:pt>
    <dgm:pt modelId="{67644894-CE30-4806-AC79-B20992554B6A}" type="pres">
      <dgm:prSet presAssocID="{7BBFC262-FF4F-4793-A2B7-623F7B2E9AF0}" presName="hierRoot1" presStyleCnt="0"/>
      <dgm:spPr/>
    </dgm:pt>
    <dgm:pt modelId="{9FFD299E-58E5-44DB-BD80-F7CE5289203A}" type="pres">
      <dgm:prSet presAssocID="{7BBFC262-FF4F-4793-A2B7-623F7B2E9AF0}" presName="composite" presStyleCnt="0"/>
      <dgm:spPr/>
    </dgm:pt>
    <dgm:pt modelId="{A7F2324E-7338-4BF0-961C-6ECDB24A4AD4}" type="pres">
      <dgm:prSet presAssocID="{7BBFC262-FF4F-4793-A2B7-623F7B2E9AF0}" presName="background" presStyleLbl="node0" presStyleIdx="1" presStyleCnt="3"/>
      <dgm:spPr/>
    </dgm:pt>
    <dgm:pt modelId="{A43C164F-6922-45BF-8BE9-C800C54EA89B}" type="pres">
      <dgm:prSet presAssocID="{7BBFC262-FF4F-4793-A2B7-623F7B2E9AF0}" presName="text" presStyleLbl="fgAcc0" presStyleIdx="1" presStyleCnt="3">
        <dgm:presLayoutVars>
          <dgm:chPref val="3"/>
        </dgm:presLayoutVars>
      </dgm:prSet>
      <dgm:spPr/>
    </dgm:pt>
    <dgm:pt modelId="{E21E025A-4569-4E55-AFF6-2C1AD5775C6B}" type="pres">
      <dgm:prSet presAssocID="{7BBFC262-FF4F-4793-A2B7-623F7B2E9AF0}" presName="hierChild2" presStyleCnt="0"/>
      <dgm:spPr/>
    </dgm:pt>
    <dgm:pt modelId="{4276843A-8639-4067-B1C5-3BB8E69D62FA}" type="pres">
      <dgm:prSet presAssocID="{0A2EC0F3-E6E8-4AEE-AE2F-00BBF36C1A44}" presName="hierRoot1" presStyleCnt="0"/>
      <dgm:spPr/>
    </dgm:pt>
    <dgm:pt modelId="{61A5C271-BA0B-478E-B2A6-D504B7D7C4B5}" type="pres">
      <dgm:prSet presAssocID="{0A2EC0F3-E6E8-4AEE-AE2F-00BBF36C1A44}" presName="composite" presStyleCnt="0"/>
      <dgm:spPr/>
    </dgm:pt>
    <dgm:pt modelId="{79A7F5CC-0036-4B8E-B02E-EE32F6BB7617}" type="pres">
      <dgm:prSet presAssocID="{0A2EC0F3-E6E8-4AEE-AE2F-00BBF36C1A44}" presName="background" presStyleLbl="node0" presStyleIdx="2" presStyleCnt="3"/>
      <dgm:spPr/>
    </dgm:pt>
    <dgm:pt modelId="{B4FECF5D-8D08-4A7C-A1A6-8A18BF162859}" type="pres">
      <dgm:prSet presAssocID="{0A2EC0F3-E6E8-4AEE-AE2F-00BBF36C1A44}" presName="text" presStyleLbl="fgAcc0" presStyleIdx="2" presStyleCnt="3">
        <dgm:presLayoutVars>
          <dgm:chPref val="3"/>
        </dgm:presLayoutVars>
      </dgm:prSet>
      <dgm:spPr/>
    </dgm:pt>
    <dgm:pt modelId="{40A634E9-06FE-44E7-8EB3-94AD76E057BA}" type="pres">
      <dgm:prSet presAssocID="{0A2EC0F3-E6E8-4AEE-AE2F-00BBF36C1A44}" presName="hierChild2" presStyleCnt="0"/>
      <dgm:spPr/>
    </dgm:pt>
  </dgm:ptLst>
  <dgm:cxnLst>
    <dgm:cxn modelId="{A1FFAD1A-F5FA-4BBE-A04C-744CF0DDDE43}" srcId="{C5C705C3-2049-4D7A-9693-D83E188F613F}" destId="{0A2EC0F3-E6E8-4AEE-AE2F-00BBF36C1A44}" srcOrd="2" destOrd="0" parTransId="{257C87DB-7F93-489E-8A8D-A08E40DD8661}" sibTransId="{60ABFAC7-2BC6-487F-864C-9626375807A4}"/>
    <dgm:cxn modelId="{3A4A6D48-956F-4470-B5BB-BE2B0C9ABEBF}" type="presOf" srcId="{7BBFC262-FF4F-4793-A2B7-623F7B2E9AF0}" destId="{A43C164F-6922-45BF-8BE9-C800C54EA89B}" srcOrd="0" destOrd="0" presId="urn:microsoft.com/office/officeart/2005/8/layout/hierarchy1"/>
    <dgm:cxn modelId="{C00ECD6F-5140-4A96-BF4E-D4892B3FE00E}" type="presOf" srcId="{C5C705C3-2049-4D7A-9693-D83E188F613F}" destId="{CBD3FF9B-BC2C-4AE6-A7E6-A04FDCF9A72A}" srcOrd="0" destOrd="0" presId="urn:microsoft.com/office/officeart/2005/8/layout/hierarchy1"/>
    <dgm:cxn modelId="{FC224279-A400-4077-9799-44AD7D62D584}" srcId="{C5C705C3-2049-4D7A-9693-D83E188F613F}" destId="{C053B0AA-E68E-4041-8D25-1F0D6C887875}" srcOrd="0" destOrd="0" parTransId="{C7966C3B-52A2-4490-81AA-E67640CDC0EA}" sibTransId="{CAAF5097-7B15-437B-96BD-121BD4037FEA}"/>
    <dgm:cxn modelId="{9E8D9586-783E-4E31-97C0-A323576DD760}" type="presOf" srcId="{C053B0AA-E68E-4041-8D25-1F0D6C887875}" destId="{71DA0A98-D815-46BA-BCA7-42B54FF21E99}" srcOrd="0" destOrd="0" presId="urn:microsoft.com/office/officeart/2005/8/layout/hierarchy1"/>
    <dgm:cxn modelId="{D42452B3-B823-4EAA-BA55-5189DA59CD04}" type="presOf" srcId="{0A2EC0F3-E6E8-4AEE-AE2F-00BBF36C1A44}" destId="{B4FECF5D-8D08-4A7C-A1A6-8A18BF162859}" srcOrd="0" destOrd="0" presId="urn:microsoft.com/office/officeart/2005/8/layout/hierarchy1"/>
    <dgm:cxn modelId="{910BF3EB-9AB7-4A02-A412-E9E6A720D1B4}" srcId="{C5C705C3-2049-4D7A-9693-D83E188F613F}" destId="{7BBFC262-FF4F-4793-A2B7-623F7B2E9AF0}" srcOrd="1" destOrd="0" parTransId="{E055BF58-7579-4D9C-B5B6-10A95C4E4102}" sibTransId="{DFBE206D-EE75-48B6-8D13-3EA7D596D124}"/>
    <dgm:cxn modelId="{0C3420F8-32DB-4476-806E-4730BF63C524}" type="presParOf" srcId="{CBD3FF9B-BC2C-4AE6-A7E6-A04FDCF9A72A}" destId="{668961CF-2CE2-4BB3-A514-505E7737485F}" srcOrd="0" destOrd="0" presId="urn:microsoft.com/office/officeart/2005/8/layout/hierarchy1"/>
    <dgm:cxn modelId="{DF8C2B4B-AE58-4A25-B7E1-3436EA75FB41}" type="presParOf" srcId="{668961CF-2CE2-4BB3-A514-505E7737485F}" destId="{44F31443-0C8B-4948-B862-54D6D18FBF21}" srcOrd="0" destOrd="0" presId="urn:microsoft.com/office/officeart/2005/8/layout/hierarchy1"/>
    <dgm:cxn modelId="{D9024657-1CF0-4F2D-AF78-CD384AB0E1FD}" type="presParOf" srcId="{44F31443-0C8B-4948-B862-54D6D18FBF21}" destId="{C1F64D3C-8101-41C6-A889-D83B1D8F4E9B}" srcOrd="0" destOrd="0" presId="urn:microsoft.com/office/officeart/2005/8/layout/hierarchy1"/>
    <dgm:cxn modelId="{7BEECCC6-C1E5-4DA1-BF4C-82FFD97FE052}" type="presParOf" srcId="{44F31443-0C8B-4948-B862-54D6D18FBF21}" destId="{71DA0A98-D815-46BA-BCA7-42B54FF21E99}" srcOrd="1" destOrd="0" presId="urn:microsoft.com/office/officeart/2005/8/layout/hierarchy1"/>
    <dgm:cxn modelId="{A2E44893-F68D-4C60-B258-CB64C5D72E77}" type="presParOf" srcId="{668961CF-2CE2-4BB3-A514-505E7737485F}" destId="{3F6B9A9A-34F4-48D4-B34D-92DF620A0C7F}" srcOrd="1" destOrd="0" presId="urn:microsoft.com/office/officeart/2005/8/layout/hierarchy1"/>
    <dgm:cxn modelId="{39FEB04C-04DD-46DF-9A73-FF3FF71E8713}" type="presParOf" srcId="{CBD3FF9B-BC2C-4AE6-A7E6-A04FDCF9A72A}" destId="{67644894-CE30-4806-AC79-B20992554B6A}" srcOrd="1" destOrd="0" presId="urn:microsoft.com/office/officeart/2005/8/layout/hierarchy1"/>
    <dgm:cxn modelId="{D863084E-FCAE-4DED-B01A-67E0C1494BFE}" type="presParOf" srcId="{67644894-CE30-4806-AC79-B20992554B6A}" destId="{9FFD299E-58E5-44DB-BD80-F7CE5289203A}" srcOrd="0" destOrd="0" presId="urn:microsoft.com/office/officeart/2005/8/layout/hierarchy1"/>
    <dgm:cxn modelId="{499DB541-0F3A-4182-BD84-E3A119725E40}" type="presParOf" srcId="{9FFD299E-58E5-44DB-BD80-F7CE5289203A}" destId="{A7F2324E-7338-4BF0-961C-6ECDB24A4AD4}" srcOrd="0" destOrd="0" presId="urn:microsoft.com/office/officeart/2005/8/layout/hierarchy1"/>
    <dgm:cxn modelId="{1EBF4565-B0A4-430B-96FB-12E85C693B98}" type="presParOf" srcId="{9FFD299E-58E5-44DB-BD80-F7CE5289203A}" destId="{A43C164F-6922-45BF-8BE9-C800C54EA89B}" srcOrd="1" destOrd="0" presId="urn:microsoft.com/office/officeart/2005/8/layout/hierarchy1"/>
    <dgm:cxn modelId="{6ECD9746-F714-407A-A3D1-871FEB1CCF05}" type="presParOf" srcId="{67644894-CE30-4806-AC79-B20992554B6A}" destId="{E21E025A-4569-4E55-AFF6-2C1AD5775C6B}" srcOrd="1" destOrd="0" presId="urn:microsoft.com/office/officeart/2005/8/layout/hierarchy1"/>
    <dgm:cxn modelId="{D6E3FE02-2E01-4F38-A46D-2ABABA240A5E}" type="presParOf" srcId="{CBD3FF9B-BC2C-4AE6-A7E6-A04FDCF9A72A}" destId="{4276843A-8639-4067-B1C5-3BB8E69D62FA}" srcOrd="2" destOrd="0" presId="urn:microsoft.com/office/officeart/2005/8/layout/hierarchy1"/>
    <dgm:cxn modelId="{E10640CD-2300-4E6C-AE96-E2C26333F6C2}" type="presParOf" srcId="{4276843A-8639-4067-B1C5-3BB8E69D62FA}" destId="{61A5C271-BA0B-478E-B2A6-D504B7D7C4B5}" srcOrd="0" destOrd="0" presId="urn:microsoft.com/office/officeart/2005/8/layout/hierarchy1"/>
    <dgm:cxn modelId="{421C44B5-3909-42A7-8F16-38D3C27A613D}" type="presParOf" srcId="{61A5C271-BA0B-478E-B2A6-D504B7D7C4B5}" destId="{79A7F5CC-0036-4B8E-B02E-EE32F6BB7617}" srcOrd="0" destOrd="0" presId="urn:microsoft.com/office/officeart/2005/8/layout/hierarchy1"/>
    <dgm:cxn modelId="{24D1BB49-A969-49B9-91F0-A4C2AE5B5F33}" type="presParOf" srcId="{61A5C271-BA0B-478E-B2A6-D504B7D7C4B5}" destId="{B4FECF5D-8D08-4A7C-A1A6-8A18BF162859}" srcOrd="1" destOrd="0" presId="urn:microsoft.com/office/officeart/2005/8/layout/hierarchy1"/>
    <dgm:cxn modelId="{4A12062F-88C1-4633-A597-D1514E1A7C2F}" type="presParOf" srcId="{4276843A-8639-4067-B1C5-3BB8E69D62FA}" destId="{40A634E9-06FE-44E7-8EB3-94AD76E057B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AD07BC-3C81-4C3F-BD00-8B9F4595EA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0CE84A5-B450-47C7-99DF-29A9722E4A4F}">
      <dgm:prSet/>
      <dgm:spPr/>
      <dgm:t>
        <a:bodyPr/>
        <a:lstStyle/>
        <a:p>
          <a:r>
            <a:rPr lang="en-US"/>
            <a:t>create type employee_type as enum ('MANAGER', 'OWNER’);</a:t>
          </a:r>
        </a:p>
      </dgm:t>
    </dgm:pt>
    <dgm:pt modelId="{94316441-0784-4436-BB98-83C26AAF33C2}" type="parTrans" cxnId="{9EB2FA51-76E9-45CE-8FA6-1E27088FD536}">
      <dgm:prSet/>
      <dgm:spPr/>
      <dgm:t>
        <a:bodyPr/>
        <a:lstStyle/>
        <a:p>
          <a:endParaRPr lang="en-US"/>
        </a:p>
      </dgm:t>
    </dgm:pt>
    <dgm:pt modelId="{B413B624-B6BA-4B2D-BE7F-25B433243644}" type="sibTrans" cxnId="{9EB2FA51-76E9-45CE-8FA6-1E27088FD536}">
      <dgm:prSet/>
      <dgm:spPr/>
      <dgm:t>
        <a:bodyPr/>
        <a:lstStyle/>
        <a:p>
          <a:endParaRPr lang="en-US"/>
        </a:p>
      </dgm:t>
    </dgm:pt>
    <dgm:pt modelId="{E21CE993-F213-4394-9A4D-6E10DABFFA19}">
      <dgm:prSet/>
      <dgm:spPr/>
      <dgm:t>
        <a:bodyPr/>
        <a:lstStyle/>
        <a:p>
          <a:r>
            <a:rPr lang="en-US"/>
            <a:t>create type commodities as enum ('LIVE', 'FOOD', 'EARTH', 'ELECTRONIC', 'PHARMA', 'FURNITURE', 'TRANSPORT');</a:t>
          </a:r>
        </a:p>
      </dgm:t>
    </dgm:pt>
    <dgm:pt modelId="{60F9E3CD-475D-41A8-879F-45B83F84CB18}" type="parTrans" cxnId="{2750645B-E8DB-48B9-B8CC-13CFE6103F25}">
      <dgm:prSet/>
      <dgm:spPr/>
      <dgm:t>
        <a:bodyPr/>
        <a:lstStyle/>
        <a:p>
          <a:endParaRPr lang="en-US"/>
        </a:p>
      </dgm:t>
    </dgm:pt>
    <dgm:pt modelId="{B880DE5A-3388-4369-ABDA-4D8CE660C07A}" type="sibTrans" cxnId="{2750645B-E8DB-48B9-B8CC-13CFE6103F25}">
      <dgm:prSet/>
      <dgm:spPr/>
      <dgm:t>
        <a:bodyPr/>
        <a:lstStyle/>
        <a:p>
          <a:endParaRPr lang="en-US"/>
        </a:p>
      </dgm:t>
    </dgm:pt>
    <dgm:pt modelId="{197F0F5E-5EF6-42C3-8BC6-33E7B8C3E971}" type="pres">
      <dgm:prSet presAssocID="{2BAD07BC-3C81-4C3F-BD00-8B9F4595EA3B}" presName="linear" presStyleCnt="0">
        <dgm:presLayoutVars>
          <dgm:animLvl val="lvl"/>
          <dgm:resizeHandles val="exact"/>
        </dgm:presLayoutVars>
      </dgm:prSet>
      <dgm:spPr/>
    </dgm:pt>
    <dgm:pt modelId="{886220F5-0000-4913-BBF4-47179FC87486}" type="pres">
      <dgm:prSet presAssocID="{50CE84A5-B450-47C7-99DF-29A9722E4A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660814-95FB-4D0F-A392-C50856F3B8A4}" type="pres">
      <dgm:prSet presAssocID="{B413B624-B6BA-4B2D-BE7F-25B433243644}" presName="spacer" presStyleCnt="0"/>
      <dgm:spPr/>
    </dgm:pt>
    <dgm:pt modelId="{F78EBF3D-DE50-4851-8643-FC3541F6BC7F}" type="pres">
      <dgm:prSet presAssocID="{E21CE993-F213-4394-9A4D-6E10DABFFA1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CFD460A-4820-4F35-AD3D-B5D56CC83300}" type="presOf" srcId="{E21CE993-F213-4394-9A4D-6E10DABFFA19}" destId="{F78EBF3D-DE50-4851-8643-FC3541F6BC7F}" srcOrd="0" destOrd="0" presId="urn:microsoft.com/office/officeart/2005/8/layout/vList2"/>
    <dgm:cxn modelId="{5E13BF1F-C947-4758-9056-3717840EFDFC}" type="presOf" srcId="{2BAD07BC-3C81-4C3F-BD00-8B9F4595EA3B}" destId="{197F0F5E-5EF6-42C3-8BC6-33E7B8C3E971}" srcOrd="0" destOrd="0" presId="urn:microsoft.com/office/officeart/2005/8/layout/vList2"/>
    <dgm:cxn modelId="{2750645B-E8DB-48B9-B8CC-13CFE6103F25}" srcId="{2BAD07BC-3C81-4C3F-BD00-8B9F4595EA3B}" destId="{E21CE993-F213-4394-9A4D-6E10DABFFA19}" srcOrd="1" destOrd="0" parTransId="{60F9E3CD-475D-41A8-879F-45B83F84CB18}" sibTransId="{B880DE5A-3388-4369-ABDA-4D8CE660C07A}"/>
    <dgm:cxn modelId="{9EB2FA51-76E9-45CE-8FA6-1E27088FD536}" srcId="{2BAD07BC-3C81-4C3F-BD00-8B9F4595EA3B}" destId="{50CE84A5-B450-47C7-99DF-29A9722E4A4F}" srcOrd="0" destOrd="0" parTransId="{94316441-0784-4436-BB98-83C26AAF33C2}" sibTransId="{B413B624-B6BA-4B2D-BE7F-25B433243644}"/>
    <dgm:cxn modelId="{EC8A79B4-5AB2-46FB-B8C7-439D0496B29E}" type="presOf" srcId="{50CE84A5-B450-47C7-99DF-29A9722E4A4F}" destId="{886220F5-0000-4913-BBF4-47179FC87486}" srcOrd="0" destOrd="0" presId="urn:microsoft.com/office/officeart/2005/8/layout/vList2"/>
    <dgm:cxn modelId="{80CB0CCF-D6EA-4BF3-85C0-FE4DEC08B855}" type="presParOf" srcId="{197F0F5E-5EF6-42C3-8BC6-33E7B8C3E971}" destId="{886220F5-0000-4913-BBF4-47179FC87486}" srcOrd="0" destOrd="0" presId="urn:microsoft.com/office/officeart/2005/8/layout/vList2"/>
    <dgm:cxn modelId="{01B80FE9-2195-4D71-8D1C-A87BB089A1F9}" type="presParOf" srcId="{197F0F5E-5EF6-42C3-8BC6-33E7B8C3E971}" destId="{C5660814-95FB-4D0F-A392-C50856F3B8A4}" srcOrd="1" destOrd="0" presId="urn:microsoft.com/office/officeart/2005/8/layout/vList2"/>
    <dgm:cxn modelId="{173CB1C2-3EAD-47D9-8661-2E7DF3DE5DA7}" type="presParOf" srcId="{197F0F5E-5EF6-42C3-8BC6-33E7B8C3E971}" destId="{F78EBF3D-DE50-4851-8643-FC3541F6BC7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F64D3C-8101-41C6-A889-D83B1D8F4E9B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A0A98-D815-46BA-BCA7-42B54FF21E99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PostgreSQL</a:t>
          </a:r>
          <a:r>
            <a:rPr lang="en-US" sz="2100" kern="1200"/>
            <a:t> sebagai sistem manajemen database, terhubung ke server cloud </a:t>
          </a:r>
          <a:r>
            <a:rPr lang="en-US" sz="2100" b="1" kern="1200"/>
            <a:t>Neon</a:t>
          </a:r>
          <a:r>
            <a:rPr lang="en-US" sz="2100" kern="1200"/>
            <a:t>.</a:t>
          </a:r>
        </a:p>
      </dsp:txBody>
      <dsp:txXfrm>
        <a:off x="398656" y="1088253"/>
        <a:ext cx="2959127" cy="1837317"/>
      </dsp:txXfrm>
    </dsp:sp>
    <dsp:sp modelId="{A7F2324E-7338-4BF0-961C-6ECDB24A4AD4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C164F-6922-45BF-8BE9-C800C54EA89B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Node.js</a:t>
          </a:r>
          <a:r>
            <a:rPr lang="en-US" sz="2100" kern="1200"/>
            <a:t> sebagai backend yang terhubung ke PostgreSQL menggunakan library </a:t>
          </a:r>
          <a:r>
            <a:rPr lang="en-US" sz="2100" b="1" kern="1200"/>
            <a:t>pg</a:t>
          </a:r>
          <a:r>
            <a:rPr lang="en-US" sz="2100" kern="1200"/>
            <a:t>.</a:t>
          </a:r>
        </a:p>
      </dsp:txBody>
      <dsp:txXfrm>
        <a:off x="4155097" y="1088253"/>
        <a:ext cx="2959127" cy="1837317"/>
      </dsp:txXfrm>
    </dsp:sp>
    <dsp:sp modelId="{79A7F5CC-0036-4B8E-B02E-EE32F6BB7617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ECF5D-8D08-4A7C-A1A6-8A18BF162859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Android Studio </a:t>
          </a:r>
          <a:r>
            <a:rPr lang="en-US" sz="2100" kern="1200"/>
            <a:t>untuk mengembangkan frontend.</a:t>
          </a:r>
        </a:p>
      </dsp:txBody>
      <dsp:txXfrm>
        <a:off x="7911539" y="1088253"/>
        <a:ext cx="2959127" cy="1837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220F5-0000-4913-BBF4-47179FC87486}">
      <dsp:nvSpPr>
        <dsp:cNvPr id="0" name=""/>
        <dsp:cNvSpPr/>
      </dsp:nvSpPr>
      <dsp:spPr>
        <a:xfrm>
          <a:off x="0" y="52585"/>
          <a:ext cx="10515600" cy="20698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create type employee_type as enum ('MANAGER', 'OWNER’);</a:t>
          </a:r>
        </a:p>
      </dsp:txBody>
      <dsp:txXfrm>
        <a:off x="101039" y="153624"/>
        <a:ext cx="10313522" cy="1867725"/>
      </dsp:txXfrm>
    </dsp:sp>
    <dsp:sp modelId="{F78EBF3D-DE50-4851-8643-FC3541F6BC7F}">
      <dsp:nvSpPr>
        <dsp:cNvPr id="0" name=""/>
        <dsp:cNvSpPr/>
      </dsp:nvSpPr>
      <dsp:spPr>
        <a:xfrm>
          <a:off x="0" y="2228949"/>
          <a:ext cx="10515600" cy="20698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create type commodities as enum ('LIVE', 'FOOD', 'EARTH', 'ELECTRONIC', 'PHARMA', 'FURNITURE', 'TRANSPORT');</a:t>
          </a:r>
        </a:p>
      </dsp:txBody>
      <dsp:txXfrm>
        <a:off x="101039" y="2329988"/>
        <a:ext cx="10313522" cy="1867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4668-9FE4-12BA-96E1-0F8A11A6C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98053-D899-5AD1-6025-3B657E1C6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8379C-C0AB-DDE6-F5DC-2E019F93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164FB-E8E3-98D4-0421-1F774FFB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C4062-83AC-D8FD-2974-7AC2D4FE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5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F987D-C197-1B47-846F-E73B4C85B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722BD-6A6F-52C3-159F-7DA2249BA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0C873-D0AD-5847-DE9E-950C4A5D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9C523-D8AA-B3B2-1D42-5D5E32E5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0E7D0-0362-A744-1602-50CF4CC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6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D59C8D-58EB-B2D4-B7A0-22ED885D3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ADDAF-E540-14B0-BFDC-0FFCDCA16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DFAB8-3992-7FA2-B778-D8909A19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334AA-5E5B-C357-5F95-0B48D790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616E3-CCE2-6ECB-8548-F6B85D8B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87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7318E-0EEE-81A3-B188-B698F21D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EE98D-6AE7-58E6-C879-94AA50CBA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356DF-4EAB-E482-E302-CC02680C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34BBE-A4FF-012D-9976-1CCF67DEA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E510E-C877-1BFA-638F-45DFD8240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00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8C50-DC1C-0E95-A024-9A593893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4F60B-F943-56E7-B1C0-3F38B521C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81719-3F03-6E69-F327-8D17384D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D4EAF-7875-9C4A-7F1C-20812855F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88826-98F7-9F96-9916-2361180B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FDB9-CEE3-A928-CAC7-7E25BDCC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947FE-E76D-8351-7C2E-6C69B081F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935CC-C737-15DB-DD1D-813A224DF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3A2A8-AD2F-337D-6140-8974800E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C46B1-529B-D54E-88AD-7AB044AA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38ABA-20CA-8B0D-4E75-C9781FEE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7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CA84-BABC-89DA-F643-C1487D76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75BB2-F83A-AC3E-42FD-795819841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BFE96-8D83-E079-55D5-0B0366F5A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6F432-8804-B1D5-7398-6411CF758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B096E8-47A5-F067-5FEA-C55107AFA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4C2E13-6972-4F74-165B-44B82B9E8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F50D72-E035-1F2D-0B73-097272D02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BA414-9AB7-A5FE-C821-3F555451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5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277B-A71C-0CE5-9984-01C30F204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9910D-B42F-EC73-1BB3-D9ADE78E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9F862-F3D3-885E-8437-11179CF6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40190-A20B-20E8-1EB1-A483990D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41718-BE6C-E952-91C9-118608F47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6D5F5A-3AC5-6E4D-05F9-5239F29A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95B98-D8F2-9FBC-7E3F-40E7AEB7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0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1285-00C3-C228-9C1F-1E3F54A3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335CF-0B24-A92B-31D1-66A036599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6797A-3B92-1A3E-0E48-DBC07D8ED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33416-3413-B2EF-7C39-8E8B9ADF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A0765-628D-7A4B-0B2E-F3FCA25F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E7E1D-C47C-24C4-F830-105F7DEC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65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E29F-0FEF-D00B-5705-28D242677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28A109-7B74-7A56-5194-0EC014369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E20D02-6691-3D9B-BED4-D5D101DEE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566A8-E173-B248-E17D-0DC92655B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5C4CF-7644-2CEE-321F-A78ED1AA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53384-4E6C-C78C-E5F9-67CA5E6D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351DA7-0AB0-D471-87CC-8B94BA05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A3D8-D284-E937-46B6-20C8B507D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754CE-4CB7-DF28-41CE-6C017BE285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BA075-48B5-4A35-891B-70ED36E79AD0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438DC-3025-88BA-5D88-231E6420D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A96B5-A42E-2345-3430-A3B2B641E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FA640-7678-4BE2-B5D4-71E4FA152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2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59173-F127-F4C1-8D35-88534947B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ID" sz="4800" b="1" i="0" noProof="1">
                <a:solidFill>
                  <a:srgbClr val="FFFFFF"/>
                </a:solidFill>
                <a:effectLst/>
                <a:latin typeface="-apple-system"/>
              </a:rPr>
              <a:t>WareGarage</a:t>
            </a:r>
            <a:endParaRPr lang="en-ID" sz="4800" noProof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A5BE6-DF3D-A4D9-09C2-BCCC4676D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Muhammad Rizky Utomo, 2106731320</a:t>
            </a:r>
          </a:p>
        </p:txBody>
      </p:sp>
    </p:spTree>
    <p:extLst>
      <p:ext uri="{BB962C8B-B14F-4D97-AF65-F5344CB8AC3E}">
        <p14:creationId xmlns:p14="http://schemas.microsoft.com/office/powerpoint/2010/main" val="269593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0F4954-335D-D8A2-DEF2-A02E0A95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Warehouse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5C76E8-037A-6559-F040-043CADE4A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1860101"/>
              </p:ext>
            </p:extLst>
          </p:nvPr>
        </p:nvGraphicFramePr>
        <p:xfrm>
          <a:off x="4777316" y="984549"/>
          <a:ext cx="6780702" cy="4886573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{5C22544A-7EE6-4342-B048-85BDC9FD1C3A}</a:tableStyleId>
              </a:tblPr>
              <a:tblGrid>
                <a:gridCol w="2564231">
                  <a:extLst>
                    <a:ext uri="{9D8B030D-6E8A-4147-A177-3AD203B41FA5}">
                      <a16:colId xmlns:a16="http://schemas.microsoft.com/office/drawing/2014/main" val="3605358499"/>
                    </a:ext>
                  </a:extLst>
                </a:gridCol>
                <a:gridCol w="1824500">
                  <a:extLst>
                    <a:ext uri="{9D8B030D-6E8A-4147-A177-3AD203B41FA5}">
                      <a16:colId xmlns:a16="http://schemas.microsoft.com/office/drawing/2014/main" val="3505392883"/>
                    </a:ext>
                  </a:extLst>
                </a:gridCol>
                <a:gridCol w="2391971">
                  <a:extLst>
                    <a:ext uri="{9D8B030D-6E8A-4147-A177-3AD203B41FA5}">
                      <a16:colId xmlns:a16="http://schemas.microsoft.com/office/drawing/2014/main" val="2356096241"/>
                    </a:ext>
                  </a:extLst>
                </a:gridCol>
              </a:tblGrid>
              <a:tr h="804497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all" spc="6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223471" marR="223471" marT="223471" marB="2234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all" spc="6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223471" marR="223471" marT="223471" marB="2234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all" spc="60">
                          <a:solidFill>
                            <a:schemeClr val="tx1"/>
                          </a:solidFill>
                        </a:rPr>
                        <a:t>constraint</a:t>
                      </a:r>
                    </a:p>
                  </a:txBody>
                  <a:tcPr marL="223471" marR="223471" marT="223471" marB="22347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843404"/>
                  </a:ext>
                </a:extLst>
              </a:tr>
              <a:tr h="680346"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id 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 err="1">
                          <a:solidFill>
                            <a:schemeClr val="tx1"/>
                          </a:solidFill>
                        </a:rPr>
                        <a:t>bigserial</a:t>
                      </a:r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primary key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657721"/>
                  </a:ext>
                </a:extLst>
              </a:tr>
              <a:tr h="680346"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address  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text 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780340"/>
                  </a:ext>
                </a:extLst>
              </a:tr>
              <a:tr h="680346"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name  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text 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597683"/>
                  </a:ext>
                </a:extLst>
              </a:tr>
              <a:tr h="680346"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 err="1">
                          <a:solidFill>
                            <a:schemeClr val="tx1"/>
                          </a:solidFill>
                        </a:rPr>
                        <a:t>company_id</a:t>
                      </a:r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 err="1">
                          <a:solidFill>
                            <a:schemeClr val="tx1"/>
                          </a:solidFill>
                        </a:rPr>
                        <a:t>bigint</a:t>
                      </a:r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55054"/>
                  </a:ext>
                </a:extLst>
              </a:tr>
              <a:tr h="680346"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 err="1">
                          <a:solidFill>
                            <a:schemeClr val="tx1"/>
                          </a:solidFill>
                        </a:rPr>
                        <a:t>manager_id</a:t>
                      </a:r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 err="1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49568"/>
                  </a:ext>
                </a:extLst>
              </a:tr>
              <a:tr h="680346"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 err="1">
                          <a:solidFill>
                            <a:schemeClr val="tx1"/>
                          </a:solidFill>
                        </a:rPr>
                        <a:t>rem_capacity</a:t>
                      </a:r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 err="1">
                          <a:solidFill>
                            <a:schemeClr val="tx1"/>
                          </a:solidFill>
                        </a:rPr>
                        <a:t>bigint</a:t>
                      </a:r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600" cap="none" spc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8981" marR="148981" marT="74490" marB="14898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685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93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0F4954-335D-D8A2-DEF2-A02E0A95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Employee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5C76E8-037A-6559-F040-043CADE4A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45858"/>
              </p:ext>
            </p:extLst>
          </p:nvPr>
        </p:nvGraphicFramePr>
        <p:xfrm>
          <a:off x="5056344" y="643466"/>
          <a:ext cx="6222645" cy="556873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49996">
                  <a:extLst>
                    <a:ext uri="{9D8B030D-6E8A-4147-A177-3AD203B41FA5}">
                      <a16:colId xmlns:a16="http://schemas.microsoft.com/office/drawing/2014/main" val="3605358499"/>
                    </a:ext>
                  </a:extLst>
                </a:gridCol>
                <a:gridCol w="2090195">
                  <a:extLst>
                    <a:ext uri="{9D8B030D-6E8A-4147-A177-3AD203B41FA5}">
                      <a16:colId xmlns:a16="http://schemas.microsoft.com/office/drawing/2014/main" val="3505392883"/>
                    </a:ext>
                  </a:extLst>
                </a:gridCol>
                <a:gridCol w="1882454">
                  <a:extLst>
                    <a:ext uri="{9D8B030D-6E8A-4147-A177-3AD203B41FA5}">
                      <a16:colId xmlns:a16="http://schemas.microsoft.com/office/drawing/2014/main" val="2356096241"/>
                    </a:ext>
                  </a:extLst>
                </a:gridCol>
              </a:tblGrid>
              <a:tr h="506249"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name</a:t>
                      </a:r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type</a:t>
                      </a:r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constraint</a:t>
                      </a:r>
                    </a:p>
                  </a:txBody>
                  <a:tcPr marL="115057" marR="115057" marT="57528" marB="57528" anchor="ctr"/>
                </a:tc>
                <a:extLst>
                  <a:ext uri="{0D108BD9-81ED-4DB2-BD59-A6C34878D82A}">
                    <a16:rowId xmlns:a16="http://schemas.microsoft.com/office/drawing/2014/main" val="872843404"/>
                  </a:ext>
                </a:extLst>
              </a:tr>
              <a:tr h="506249"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id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bigserial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primary key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extLst>
                  <a:ext uri="{0D108BD9-81ED-4DB2-BD59-A6C34878D82A}">
                    <a16:rowId xmlns:a16="http://schemas.microsoft.com/office/drawing/2014/main" val="3274657721"/>
                  </a:ext>
                </a:extLst>
              </a:tr>
              <a:tr h="506249"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company_id 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bigint 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not null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extLst>
                  <a:ext uri="{0D108BD9-81ED-4DB2-BD59-A6C34878D82A}">
                    <a16:rowId xmlns:a16="http://schemas.microsoft.com/office/drawing/2014/main" val="2149780340"/>
                  </a:ext>
                </a:extLst>
              </a:tr>
              <a:tr h="506249"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warehouse 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text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not null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extLst>
                  <a:ext uri="{0D108BD9-81ED-4DB2-BD59-A6C34878D82A}">
                    <a16:rowId xmlns:a16="http://schemas.microsoft.com/office/drawing/2014/main" val="1619597683"/>
                  </a:ext>
                </a:extLst>
              </a:tr>
              <a:tr h="506249"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section 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text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not null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extLst>
                  <a:ext uri="{0D108BD9-81ED-4DB2-BD59-A6C34878D82A}">
                    <a16:rowId xmlns:a16="http://schemas.microsoft.com/office/drawing/2014/main" val="3144558128"/>
                  </a:ext>
                </a:extLst>
              </a:tr>
              <a:tr h="506249"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commodity_id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300"/>
                        <a:t>text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not null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extLst>
                  <a:ext uri="{0D108BD9-81ED-4DB2-BD59-A6C34878D82A}">
                    <a16:rowId xmlns:a16="http://schemas.microsoft.com/office/drawing/2014/main" val="665655054"/>
                  </a:ext>
                </a:extLst>
              </a:tr>
              <a:tr h="506249"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name 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text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not null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extLst>
                  <a:ext uri="{0D108BD9-81ED-4DB2-BD59-A6C34878D82A}">
                    <a16:rowId xmlns:a16="http://schemas.microsoft.com/office/drawing/2014/main" val="3722649568"/>
                  </a:ext>
                </a:extLst>
              </a:tr>
              <a:tr h="506249"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type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commodities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300"/>
                        <a:t>not null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extLst>
                  <a:ext uri="{0D108BD9-81ED-4DB2-BD59-A6C34878D82A}">
                    <a16:rowId xmlns:a16="http://schemas.microsoft.com/office/drawing/2014/main" val="2599814844"/>
                  </a:ext>
                </a:extLst>
              </a:tr>
              <a:tr h="506249"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volume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bigint 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2300"/>
                        <a:t>not null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extLst>
                  <a:ext uri="{0D108BD9-81ED-4DB2-BD59-A6C34878D82A}">
                    <a16:rowId xmlns:a16="http://schemas.microsoft.com/office/drawing/2014/main" val="2783537247"/>
                  </a:ext>
                </a:extLst>
              </a:tr>
              <a:tr h="506249"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in_time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date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/>
                        <a:t>N/A</a:t>
                      </a:r>
                    </a:p>
                  </a:txBody>
                  <a:tcPr marL="115057" marR="115057" marT="57528" marB="57528" anchor="ctr"/>
                </a:tc>
                <a:extLst>
                  <a:ext uri="{0D108BD9-81ED-4DB2-BD59-A6C34878D82A}">
                    <a16:rowId xmlns:a16="http://schemas.microsoft.com/office/drawing/2014/main" val="1270928556"/>
                  </a:ext>
                </a:extLst>
              </a:tr>
              <a:tr h="506249"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out_time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300"/>
                        <a:t>date</a:t>
                      </a:r>
                      <a:endParaRPr lang="en-US" sz="2300"/>
                    </a:p>
                  </a:txBody>
                  <a:tcPr marL="115057" marR="115057" marT="57528" marB="575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/>
                        <a:t>N/A</a:t>
                      </a:r>
                    </a:p>
                  </a:txBody>
                  <a:tcPr marL="115057" marR="115057" marT="57528" marB="57528" anchor="ctr"/>
                </a:tc>
                <a:extLst>
                  <a:ext uri="{0D108BD9-81ED-4DB2-BD59-A6C34878D82A}">
                    <a16:rowId xmlns:a16="http://schemas.microsoft.com/office/drawing/2014/main" val="1607989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549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0F4954-335D-D8A2-DEF2-A02E0A95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Employee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5C76E8-037A-6559-F040-043CADE4A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3265725"/>
              </p:ext>
            </p:extLst>
          </p:nvPr>
        </p:nvGraphicFramePr>
        <p:xfrm>
          <a:off x="4777316" y="1429820"/>
          <a:ext cx="6780701" cy="399603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586854">
                  <a:extLst>
                    <a:ext uri="{9D8B030D-6E8A-4147-A177-3AD203B41FA5}">
                      <a16:colId xmlns:a16="http://schemas.microsoft.com/office/drawing/2014/main" val="3605358499"/>
                    </a:ext>
                  </a:extLst>
                </a:gridCol>
                <a:gridCol w="2218267">
                  <a:extLst>
                    <a:ext uri="{9D8B030D-6E8A-4147-A177-3AD203B41FA5}">
                      <a16:colId xmlns:a16="http://schemas.microsoft.com/office/drawing/2014/main" val="3505392883"/>
                    </a:ext>
                  </a:extLst>
                </a:gridCol>
                <a:gridCol w="1975580">
                  <a:extLst>
                    <a:ext uri="{9D8B030D-6E8A-4147-A177-3AD203B41FA5}">
                      <a16:colId xmlns:a16="http://schemas.microsoft.com/office/drawing/2014/main" val="2356096241"/>
                    </a:ext>
                  </a:extLst>
                </a:gridCol>
              </a:tblGrid>
              <a:tr h="524801"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209202" marR="209202" marT="119273" marB="11927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209202" marR="209202" marT="119273" marB="11927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cap="all" spc="60">
                          <a:solidFill>
                            <a:schemeClr val="tx1"/>
                          </a:solidFill>
                        </a:rPr>
                        <a:t>constraint</a:t>
                      </a:r>
                    </a:p>
                  </a:txBody>
                  <a:tcPr marL="209202" marR="209202" marT="119273" marB="11927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843404"/>
                  </a:ext>
                </a:extLst>
              </a:tr>
              <a:tr h="694246"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id 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 err="1">
                          <a:solidFill>
                            <a:schemeClr val="tx1"/>
                          </a:solidFill>
                        </a:rPr>
                        <a:t>bigserial</a:t>
                      </a:r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primary key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657721"/>
                  </a:ext>
                </a:extLst>
              </a:tr>
              <a:tr h="694246"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 err="1">
                          <a:solidFill>
                            <a:schemeClr val="tx1"/>
                          </a:solidFill>
                        </a:rPr>
                        <a:t>warehouse_id</a:t>
                      </a:r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 err="1">
                          <a:solidFill>
                            <a:schemeClr val="tx1"/>
                          </a:solidFill>
                        </a:rPr>
                        <a:t>bigint</a:t>
                      </a:r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597683"/>
                  </a:ext>
                </a:extLst>
              </a:tr>
              <a:tr h="694246"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name 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58128"/>
                  </a:ext>
                </a:extLst>
              </a:tr>
              <a:tr h="694246"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 err="1">
                          <a:solidFill>
                            <a:schemeClr val="tx1"/>
                          </a:solidFill>
                        </a:rPr>
                        <a:t>commodity_type</a:t>
                      </a:r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commodities  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55054"/>
                  </a:ext>
                </a:extLst>
              </a:tr>
              <a:tr h="694246"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 err="1">
                          <a:solidFill>
                            <a:schemeClr val="tx1"/>
                          </a:solidFill>
                        </a:rPr>
                        <a:t>rem_capacity</a:t>
                      </a:r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 err="1">
                          <a:solidFill>
                            <a:schemeClr val="tx1"/>
                          </a:solidFill>
                        </a:rPr>
                        <a:t>bigint</a:t>
                      </a:r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100" cap="none" spc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en-US" sz="2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09202" marR="209202" marT="209202" marB="11927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64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81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0F4954-335D-D8A2-DEF2-A02E0A95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Employee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5C76E8-037A-6559-F040-043CADE4A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413063"/>
              </p:ext>
            </p:extLst>
          </p:nvPr>
        </p:nvGraphicFramePr>
        <p:xfrm>
          <a:off x="4777316" y="1141758"/>
          <a:ext cx="6780702" cy="457215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551355">
                  <a:extLst>
                    <a:ext uri="{9D8B030D-6E8A-4147-A177-3AD203B41FA5}">
                      <a16:colId xmlns:a16="http://schemas.microsoft.com/office/drawing/2014/main" val="3605358499"/>
                    </a:ext>
                  </a:extLst>
                </a:gridCol>
                <a:gridCol w="1728257">
                  <a:extLst>
                    <a:ext uri="{9D8B030D-6E8A-4147-A177-3AD203B41FA5}">
                      <a16:colId xmlns:a16="http://schemas.microsoft.com/office/drawing/2014/main" val="3505392883"/>
                    </a:ext>
                  </a:extLst>
                </a:gridCol>
                <a:gridCol w="2501090">
                  <a:extLst>
                    <a:ext uri="{9D8B030D-6E8A-4147-A177-3AD203B41FA5}">
                      <a16:colId xmlns:a16="http://schemas.microsoft.com/office/drawing/2014/main" val="2356096241"/>
                    </a:ext>
                  </a:extLst>
                </a:gridCol>
              </a:tblGrid>
              <a:tr h="862557">
                <a:tc>
                  <a:txBody>
                    <a:bodyPr/>
                    <a:lstStyle/>
                    <a:p>
                      <a:pPr algn="ctr"/>
                      <a:r>
                        <a:rPr lang="en-US" sz="3200" b="1" cap="none" spc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126669" marR="180956" marT="36191" marB="2714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cap="none" spc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126669" marR="180956" marT="36191" marB="2714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cap="none" spc="0">
                          <a:solidFill>
                            <a:schemeClr val="tx1"/>
                          </a:solidFill>
                        </a:rPr>
                        <a:t>constraint</a:t>
                      </a:r>
                    </a:p>
                  </a:txBody>
                  <a:tcPr marL="126669" marR="180956" marT="36191" marB="271434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843404"/>
                  </a:ext>
                </a:extLst>
              </a:tr>
              <a:tr h="741920"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id 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 err="1">
                          <a:solidFill>
                            <a:schemeClr val="tx1"/>
                          </a:solidFill>
                        </a:rPr>
                        <a:t>bigserial</a:t>
                      </a:r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primary key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657721"/>
                  </a:ext>
                </a:extLst>
              </a:tr>
              <a:tr h="741920"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 err="1">
                          <a:solidFill>
                            <a:schemeClr val="tx1"/>
                          </a:solidFill>
                        </a:rPr>
                        <a:t>commodity_id</a:t>
                      </a:r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text 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unique not null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780340"/>
                  </a:ext>
                </a:extLst>
              </a:tr>
              <a:tr h="741920"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 err="1">
                          <a:solidFill>
                            <a:schemeClr val="tx1"/>
                          </a:solidFill>
                        </a:rPr>
                        <a:t>section_id</a:t>
                      </a:r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 err="1">
                          <a:solidFill>
                            <a:schemeClr val="tx1"/>
                          </a:solidFill>
                        </a:rPr>
                        <a:t>bigint</a:t>
                      </a:r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597683"/>
                  </a:ext>
                </a:extLst>
              </a:tr>
              <a:tr h="741920"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volume 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 err="1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58128"/>
                  </a:ext>
                </a:extLst>
              </a:tr>
              <a:tr h="741920"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name 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text  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400" cap="none" spc="0">
                          <a:solidFill>
                            <a:schemeClr val="tx1"/>
                          </a:solidFill>
                        </a:rPr>
                        <a:t>not null</a:t>
                      </a:r>
                      <a:endParaRPr lang="en-US" sz="2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6669" marR="180956" marT="36191" marB="271434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65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85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0529-8790-1257-DADC-C1299288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45509C-911F-FC14-1758-FD6735032E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4590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3D Machine Parts">
            <a:extLst>
              <a:ext uri="{FF2B5EF4-FFF2-40B4-BE49-F238E27FC236}">
                <a16:creationId xmlns:a16="http://schemas.microsoft.com/office/drawing/2014/main" id="{A791D09D-3787-3316-ADEA-090E542B9D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34C46F-C83E-BE52-AA71-592C756CF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Android Activity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E5E1FF-1A22-F12D-C931-EBDA93AB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C09C28-60A9-751B-1D74-05526C5FE1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6788" y="665163"/>
            <a:ext cx="3314700" cy="5522913"/>
          </a:xfrm>
          <a:ln>
            <a:solidFill>
              <a:schemeClr val="tx1"/>
            </a:solidFill>
          </a:ln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226410-91F9-65B5-9978-FE769C3C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0" y="665163"/>
            <a:ext cx="3397250" cy="5522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FA578C-BDF7-B711-2674-6C32F426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Android Activity</a:t>
            </a:r>
          </a:p>
        </p:txBody>
      </p:sp>
    </p:spTree>
    <p:extLst>
      <p:ext uri="{BB962C8B-B14F-4D97-AF65-F5344CB8AC3E}">
        <p14:creationId xmlns:p14="http://schemas.microsoft.com/office/powerpoint/2010/main" val="3556614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ED461-2C81-B5C5-629C-CBB2CEC2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Android Activity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D9815FE-C538-3C58-0A08-B9617D7397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5217" y="838407"/>
            <a:ext cx="3147413" cy="51809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3C3339-4C59-442F-E451-E795268D06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282406" y="736370"/>
            <a:ext cx="3109988" cy="53852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6882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E7D23-8FC2-7CA2-A665-049D5C84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Android Activity</a:t>
            </a:r>
          </a:p>
        </p:txBody>
      </p:sp>
      <p:pic>
        <p:nvPicPr>
          <p:cNvPr id="8" name="Content Placeholder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B24795C-785C-9B6A-C38E-72A8D9A7A6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5217" y="1044467"/>
            <a:ext cx="3147413" cy="4768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B335F8D0-FD15-187E-F044-8F2C8FB72D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266414" y="884893"/>
            <a:ext cx="3141973" cy="5088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5942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1BA9FF6-D14D-F9EB-5795-57CBABC9B1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6788" y="860425"/>
            <a:ext cx="3430588" cy="5132388"/>
          </a:xfrm>
          <a:ln>
            <a:solidFill>
              <a:schemeClr val="tx1"/>
            </a:solidFill>
          </a:ln>
        </p:spPr>
      </p:pic>
      <p:pic>
        <p:nvPicPr>
          <p:cNvPr id="8" name="Content Placeholder 7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4BC7D0B1-D750-1AA5-B8AF-58E90B1262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69288" y="860425"/>
            <a:ext cx="3287713" cy="5132388"/>
          </a:xfr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E7D23-8FC2-7CA2-A665-049D5C84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Android Activity</a:t>
            </a:r>
          </a:p>
        </p:txBody>
      </p:sp>
    </p:spTree>
    <p:extLst>
      <p:ext uri="{BB962C8B-B14F-4D97-AF65-F5344CB8AC3E}">
        <p14:creationId xmlns:p14="http://schemas.microsoft.com/office/powerpoint/2010/main" val="2701439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85250-887C-482E-0F16-4F9F5A2B9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noProof="1">
                <a:solidFill>
                  <a:srgbClr val="FFFFFF"/>
                </a:solidFill>
              </a:rPr>
              <a:t>Penjelasan Utama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624A-06DC-6295-F74D-DDBE9BD48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 lnSpcReduction="10000"/>
          </a:bodyPr>
          <a:lstStyle/>
          <a:p>
            <a:r>
              <a:rPr lang="id-ID" sz="2000" b="0" i="0" noProof="1">
                <a:effectLst/>
                <a:latin typeface="-apple-system"/>
              </a:rPr>
              <a:t>Sebuah perusahaan dapat membuat beberapa tempat penyimpanan. </a:t>
            </a:r>
          </a:p>
          <a:p>
            <a:r>
              <a:rPr lang="id-ID" sz="2000" b="0" i="0" noProof="1">
                <a:effectLst/>
                <a:latin typeface="-apple-system"/>
              </a:rPr>
              <a:t>Tempat penyimpanan tersebut memiliki kapasitas tertentu dan dapat dibagi menjadi beberapa section yang tiap sectionnya menyimpan barang tertentu. </a:t>
            </a:r>
          </a:p>
          <a:p>
            <a:r>
              <a:rPr lang="id-ID" sz="2000" b="0" i="0" noProof="1">
                <a:effectLst/>
                <a:latin typeface="-apple-system"/>
              </a:rPr>
              <a:t>Jika barang tidak terlalu banyak dan masih ada ruang di dalam gudang, alokasi untuk sebuah jenis barang bisa ditambah dan dikurang. </a:t>
            </a:r>
          </a:p>
          <a:p>
            <a:r>
              <a:rPr lang="id-ID" sz="2000" b="0" i="0" noProof="1">
                <a:effectLst/>
                <a:latin typeface="-apple-system"/>
              </a:rPr>
              <a:t>Barang dapat disimpan dan ditarik di mana tiap barang memiliki ID yang menyesuaikan jenisnya dan tanggal masuk.</a:t>
            </a:r>
            <a:endParaRPr lang="en-US" sz="2000" b="0" i="0" noProof="1">
              <a:effectLst/>
              <a:latin typeface="-apple-system"/>
            </a:endParaRPr>
          </a:p>
          <a:p>
            <a:r>
              <a:rPr lang="en-ID" sz="2000" b="0" i="0" noProof="1">
                <a:effectLst/>
                <a:latin typeface="-apple-system"/>
              </a:rPr>
              <a:t>Tiap gudang memiliki sebuah akun pengurus dengan sebuah akun utama yang bisa membuat perusahaan dan mengakses semua gudang (OWNER dan MANAGER). </a:t>
            </a:r>
          </a:p>
          <a:p>
            <a:r>
              <a:rPr lang="en-ID" sz="2000" b="0" i="0" noProof="1">
                <a:effectLst/>
                <a:latin typeface="-apple-system"/>
              </a:rPr>
              <a:t>Perusahaan juga memiliki data keluar masuk barang yang ditandai dengan tanggal masuk, tanggal keluar, dan kapasitas yang keluar.</a:t>
            </a:r>
          </a:p>
          <a:p>
            <a:r>
              <a:rPr lang="en-ID" sz="2000" noProof="1">
                <a:latin typeface="-apple-system"/>
              </a:rPr>
              <a:t>Data ini bisa di-ekstrak ke PDF oleh orang satu perusahaan.</a:t>
            </a:r>
            <a:endParaRPr lang="en-ID" sz="2000" noProof="1"/>
          </a:p>
        </p:txBody>
      </p:sp>
    </p:spTree>
    <p:extLst>
      <p:ext uri="{BB962C8B-B14F-4D97-AF65-F5344CB8AC3E}">
        <p14:creationId xmlns:p14="http://schemas.microsoft.com/office/powerpoint/2010/main" val="1768870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2B5E9E11-8BA8-8D98-EAD9-4FC999327F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6788" y="731838"/>
            <a:ext cx="3398838" cy="5389563"/>
          </a:xfrm>
          <a:ln>
            <a:solidFill>
              <a:schemeClr val="tx1"/>
            </a:solidFill>
          </a:ln>
        </p:spPr>
      </p:pic>
      <p:pic>
        <p:nvPicPr>
          <p:cNvPr id="8" name="Content Placeholder 7" descr="A screenshot of a login screen&#10;&#10;Description automatically generated with low confidence">
            <a:extLst>
              <a:ext uri="{FF2B5EF4-FFF2-40B4-BE49-F238E27FC236}">
                <a16:creationId xmlns:a16="http://schemas.microsoft.com/office/drawing/2014/main" id="{C70A3916-F5F2-C3D6-22E0-1541CB53B8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40713" y="731838"/>
            <a:ext cx="3316288" cy="5389563"/>
          </a:xfr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E7D23-8FC2-7CA2-A665-049D5C84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Android Activity</a:t>
            </a:r>
          </a:p>
        </p:txBody>
      </p:sp>
    </p:spTree>
    <p:extLst>
      <p:ext uri="{BB962C8B-B14F-4D97-AF65-F5344CB8AC3E}">
        <p14:creationId xmlns:p14="http://schemas.microsoft.com/office/powerpoint/2010/main" val="2653296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9E7D23-8FC2-7CA2-A665-049D5C84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Android Activity</a:t>
            </a:r>
          </a:p>
        </p:txBody>
      </p:sp>
      <p:pic>
        <p:nvPicPr>
          <p:cNvPr id="6" name="Content Placeholder 5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6E6118B8-6E5B-BFD6-2C7A-6B2ED09F77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5217" y="1053464"/>
            <a:ext cx="3147413" cy="4750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7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55C4F063-614A-17BB-483E-CAB4F619C4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66414" y="945227"/>
            <a:ext cx="3141973" cy="4967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524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1A94F-78CA-1441-2D76-E2C128F15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Framework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FA235821-FBB7-F786-56A5-570162EDCD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5719303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6580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68B0E-0263-4623-4CDA-6FA3D7BB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 ERD</a:t>
            </a:r>
          </a:p>
        </p:txBody>
      </p:sp>
      <p:pic>
        <p:nvPicPr>
          <p:cNvPr id="5" name="Content Placeholder 4" descr="A picture containing diagram, plan, pixel, design&#10;&#10;Description automatically generated">
            <a:extLst>
              <a:ext uri="{FF2B5EF4-FFF2-40B4-BE49-F238E27FC236}">
                <a16:creationId xmlns:a16="http://schemas.microsoft.com/office/drawing/2014/main" id="{2B2C7494-9F07-029F-C103-F7B01A79A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1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30AE3A-7F1A-A493-CFC0-024DA9099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 UML</a:t>
            </a:r>
          </a:p>
        </p:txBody>
      </p:sp>
      <p:pic>
        <p:nvPicPr>
          <p:cNvPr id="5" name="Content Placeholder 4" descr="A picture containing text, screenshot, diagram, number&#10;&#10;Description automatically generated">
            <a:extLst>
              <a:ext uri="{FF2B5EF4-FFF2-40B4-BE49-F238E27FC236}">
                <a16:creationId xmlns:a16="http://schemas.microsoft.com/office/drawing/2014/main" id="{BCC971BA-9DEC-273E-EE9E-0CECCF0E1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2" t="9392" r="12216" b="9183"/>
          <a:stretch/>
        </p:blipFill>
        <p:spPr>
          <a:xfrm>
            <a:off x="1749308" y="1675227"/>
            <a:ext cx="86933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6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20768D-014F-B662-D796-D8F4A9D3A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Flowchart</a:t>
            </a:r>
          </a:p>
        </p:txBody>
      </p:sp>
      <p:pic>
        <p:nvPicPr>
          <p:cNvPr id="8" name="Content Placeholder 7" descr="A picture containing diagram, text, sketch, drawing&#10;&#10;Description automatically generated">
            <a:extLst>
              <a:ext uri="{FF2B5EF4-FFF2-40B4-BE49-F238E27FC236}">
                <a16:creationId xmlns:a16="http://schemas.microsoft.com/office/drawing/2014/main" id="{8319ECEB-3557-3665-7DD5-52130A65D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22" y="65725"/>
            <a:ext cx="5213074" cy="672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7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09455-217C-1009-B97A-49071297D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SQL </a:t>
            </a:r>
            <a:r>
              <a:rPr lang="en-US" sz="4000" dirty="0">
                <a:solidFill>
                  <a:schemeClr val="tx2"/>
                </a:solidFill>
              </a:rPr>
              <a:t>Tables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B1F9B-B706-786D-8C7C-76E55AF70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 tables and 2 </a:t>
            </a:r>
            <a:r>
              <a:rPr lang="en-US" sz="20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enums</a:t>
            </a:r>
            <a:endParaRPr lang="en-US" sz="20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2" name="Graphic 6" descr="Database">
            <a:extLst>
              <a:ext uri="{FF2B5EF4-FFF2-40B4-BE49-F238E27FC236}">
                <a16:creationId xmlns:a16="http://schemas.microsoft.com/office/drawing/2014/main" id="{4CF8A93E-A26F-06A0-A3DA-CF7E1A193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3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216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0F4954-335D-D8A2-DEF2-A02E0A95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Employee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5C76E8-037A-6559-F040-043CADE4A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899064"/>
              </p:ext>
            </p:extLst>
          </p:nvPr>
        </p:nvGraphicFramePr>
        <p:xfrm>
          <a:off x="4777316" y="949872"/>
          <a:ext cx="6780701" cy="495593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075008">
                  <a:extLst>
                    <a:ext uri="{9D8B030D-6E8A-4147-A177-3AD203B41FA5}">
                      <a16:colId xmlns:a16="http://schemas.microsoft.com/office/drawing/2014/main" val="3605358499"/>
                    </a:ext>
                  </a:extLst>
                </a:gridCol>
                <a:gridCol w="2422307">
                  <a:extLst>
                    <a:ext uri="{9D8B030D-6E8A-4147-A177-3AD203B41FA5}">
                      <a16:colId xmlns:a16="http://schemas.microsoft.com/office/drawing/2014/main" val="3505392883"/>
                    </a:ext>
                  </a:extLst>
                </a:gridCol>
                <a:gridCol w="2283386">
                  <a:extLst>
                    <a:ext uri="{9D8B030D-6E8A-4147-A177-3AD203B41FA5}">
                      <a16:colId xmlns:a16="http://schemas.microsoft.com/office/drawing/2014/main" val="2356096241"/>
                    </a:ext>
                  </a:extLst>
                </a:gridCol>
              </a:tblGrid>
              <a:tr h="825988"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</a:t>
                      </a:r>
                    </a:p>
                  </a:txBody>
                  <a:tcPr marL="322651" marR="193591" marT="193591" marB="1935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type</a:t>
                      </a:r>
                    </a:p>
                  </a:txBody>
                  <a:tcPr marL="322651" marR="193591" marT="193591" marB="1935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constraint</a:t>
                      </a:r>
                    </a:p>
                  </a:txBody>
                  <a:tcPr marL="322651" marR="193591" marT="193591" marB="1935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843404"/>
                  </a:ext>
                </a:extLst>
              </a:tr>
              <a:tr h="688324"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 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bigserial</a:t>
                      </a:r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primary key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657721"/>
                  </a:ext>
                </a:extLst>
              </a:tr>
              <a:tr h="688324"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username 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text 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unique not null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780340"/>
                  </a:ext>
                </a:extLst>
              </a:tr>
              <a:tr h="688324"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password 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text 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 null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597683"/>
                  </a:ext>
                </a:extLst>
              </a:tr>
              <a:tr h="688324"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name 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text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 null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558128"/>
                  </a:ext>
                </a:extLst>
              </a:tr>
              <a:tr h="688324">
                <a:tc>
                  <a:txBody>
                    <a:bodyPr/>
                    <a:lstStyle/>
                    <a:p>
                      <a:pPr algn="ctr"/>
                      <a:r>
                        <a:rPr lang="en-ID" sz="2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company_id</a:t>
                      </a:r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bigint</a:t>
                      </a:r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 null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655054"/>
                  </a:ext>
                </a:extLst>
              </a:tr>
              <a:tr h="688324"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role 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employee_type</a:t>
                      </a:r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not null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322651" marR="167779" marT="167779" marB="1677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649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055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0F4954-335D-D8A2-DEF2-A02E0A957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Company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5C76E8-037A-6559-F040-043CADE4A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6228389"/>
              </p:ext>
            </p:extLst>
          </p:nvPr>
        </p:nvGraphicFramePr>
        <p:xfrm>
          <a:off x="4777316" y="2064511"/>
          <a:ext cx="6780701" cy="272665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865956">
                  <a:extLst>
                    <a:ext uri="{9D8B030D-6E8A-4147-A177-3AD203B41FA5}">
                      <a16:colId xmlns:a16="http://schemas.microsoft.com/office/drawing/2014/main" val="3605358499"/>
                    </a:ext>
                  </a:extLst>
                </a:gridCol>
                <a:gridCol w="2008333">
                  <a:extLst>
                    <a:ext uri="{9D8B030D-6E8A-4147-A177-3AD203B41FA5}">
                      <a16:colId xmlns:a16="http://schemas.microsoft.com/office/drawing/2014/main" val="3505392883"/>
                    </a:ext>
                  </a:extLst>
                </a:gridCol>
                <a:gridCol w="2906412">
                  <a:extLst>
                    <a:ext uri="{9D8B030D-6E8A-4147-A177-3AD203B41FA5}">
                      <a16:colId xmlns:a16="http://schemas.microsoft.com/office/drawing/2014/main" val="2356096241"/>
                    </a:ext>
                  </a:extLst>
                </a:gridCol>
              </a:tblGrid>
              <a:tr h="1002342">
                <a:tc>
                  <a:txBody>
                    <a:bodyPr/>
                    <a:lstStyle/>
                    <a:p>
                      <a:pPr algn="ctr"/>
                      <a:r>
                        <a:rPr lang="en-US" sz="3700" b="1" cap="none" spc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 marL="147197" marR="210281" marT="42056" marB="31542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b="1" cap="none" spc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147197" marR="210281" marT="42056" marB="31542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b="1" cap="none" spc="0">
                          <a:solidFill>
                            <a:schemeClr val="tx1"/>
                          </a:solidFill>
                        </a:rPr>
                        <a:t>constraint</a:t>
                      </a:r>
                    </a:p>
                  </a:txBody>
                  <a:tcPr marL="147197" marR="210281" marT="42056" marB="31542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843404"/>
                  </a:ext>
                </a:extLst>
              </a:tr>
              <a:tr h="862154">
                <a:tc>
                  <a:txBody>
                    <a:bodyPr/>
                    <a:lstStyle/>
                    <a:p>
                      <a:pPr algn="ctr"/>
                      <a:r>
                        <a:rPr lang="en-ID" sz="2800" cap="none" spc="0">
                          <a:solidFill>
                            <a:schemeClr val="tx1"/>
                          </a:solidFill>
                        </a:rPr>
                        <a:t>id 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7197" marR="210281" marT="42056" marB="315422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cap="none" spc="0" err="1">
                          <a:solidFill>
                            <a:schemeClr val="tx1"/>
                          </a:solidFill>
                        </a:rPr>
                        <a:t>bigserial</a:t>
                      </a:r>
                      <a:r>
                        <a:rPr lang="en-ID" sz="28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7197" marR="210281" marT="42056" marB="3154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cap="none" spc="0">
                          <a:solidFill>
                            <a:schemeClr val="tx1"/>
                          </a:solidFill>
                        </a:rPr>
                        <a:t>primary key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7197" marR="210281" marT="42056" marB="3154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657721"/>
                  </a:ext>
                </a:extLst>
              </a:tr>
              <a:tr h="862154">
                <a:tc>
                  <a:txBody>
                    <a:bodyPr/>
                    <a:lstStyle/>
                    <a:p>
                      <a:pPr algn="ctr"/>
                      <a:r>
                        <a:rPr lang="en-ID" sz="2800" cap="none" spc="0">
                          <a:solidFill>
                            <a:schemeClr val="tx1"/>
                          </a:solidFill>
                        </a:rPr>
                        <a:t>name  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7197" marR="210281" marT="42056" marB="315422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cap="none" spc="0">
                          <a:solidFill>
                            <a:schemeClr val="tx1"/>
                          </a:solidFill>
                        </a:rPr>
                        <a:t>text 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7197" marR="210281" marT="42056" marB="3154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800" cap="none" spc="0">
                          <a:solidFill>
                            <a:schemeClr val="tx1"/>
                          </a:solidFill>
                        </a:rPr>
                        <a:t>unique not null</a:t>
                      </a:r>
                      <a:endParaRPr lang="en-US" sz="2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47197" marR="210281" marT="42056" marB="3154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780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4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416</Words>
  <Application>Microsoft Office PowerPoint</Application>
  <PresentationFormat>Widescreen</PresentationFormat>
  <Paragraphs>155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Office Theme</vt:lpstr>
      <vt:lpstr>WareGarage</vt:lpstr>
      <vt:lpstr>Penjelasan Utama</vt:lpstr>
      <vt:lpstr>Framework</vt:lpstr>
      <vt:lpstr>Diagram ERD</vt:lpstr>
      <vt:lpstr>Diagram UML</vt:lpstr>
      <vt:lpstr>Flowchart</vt:lpstr>
      <vt:lpstr>SQL Tables</vt:lpstr>
      <vt:lpstr>Employee</vt:lpstr>
      <vt:lpstr>Company </vt:lpstr>
      <vt:lpstr>Warehouse </vt:lpstr>
      <vt:lpstr>Employee</vt:lpstr>
      <vt:lpstr>Employee</vt:lpstr>
      <vt:lpstr>Employee</vt:lpstr>
      <vt:lpstr>Enum</vt:lpstr>
      <vt:lpstr>Android Activity</vt:lpstr>
      <vt:lpstr>Android Activity</vt:lpstr>
      <vt:lpstr>Android Activity</vt:lpstr>
      <vt:lpstr>Android Activity</vt:lpstr>
      <vt:lpstr>Android Activity</vt:lpstr>
      <vt:lpstr>Android Activity</vt:lpstr>
      <vt:lpstr>Android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WareGarage</dc:title>
  <dc:creator>Rizky Utomo</dc:creator>
  <cp:lastModifiedBy>Rizky Utomo</cp:lastModifiedBy>
  <cp:revision>1</cp:revision>
  <dcterms:created xsi:type="dcterms:W3CDTF">2023-06-18T14:35:27Z</dcterms:created>
  <dcterms:modified xsi:type="dcterms:W3CDTF">2023-06-18T16:24:00Z</dcterms:modified>
</cp:coreProperties>
</file>